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89" r:id="rId2"/>
    <p:sldId id="288" r:id="rId3"/>
    <p:sldId id="266" r:id="rId4"/>
    <p:sldId id="290" r:id="rId5"/>
    <p:sldId id="298" r:id="rId6"/>
    <p:sldId id="299" r:id="rId7"/>
    <p:sldId id="304" r:id="rId8"/>
    <p:sldId id="301" r:id="rId9"/>
    <p:sldId id="303" r:id="rId10"/>
    <p:sldId id="305" r:id="rId11"/>
    <p:sldId id="310" r:id="rId12"/>
    <p:sldId id="302" r:id="rId13"/>
    <p:sldId id="306" r:id="rId14"/>
    <p:sldId id="307" r:id="rId15"/>
    <p:sldId id="308" r:id="rId16"/>
    <p:sldId id="309" r:id="rId17"/>
    <p:sldId id="311" r:id="rId18"/>
    <p:sldId id="312" r:id="rId19"/>
    <p:sldId id="258" r:id="rId20"/>
  </p:sldIdLst>
  <p:sldSz cx="12192000" cy="6858000"/>
  <p:notesSz cx="6858000" cy="9144000"/>
  <p:embeddedFontLst>
    <p:embeddedFont>
      <p:font typeface="幼圆" panose="02010509060101010101" pitchFamily="49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微软雅黑" panose="020B0503020204020204" pitchFamily="34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6035" autoAdjust="0"/>
  </p:normalViewPr>
  <p:slideViewPr>
    <p:cSldViewPr snapToGrid="0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00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39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06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98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62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84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39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83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0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4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71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44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2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lido/awesome-flutt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>
            <a:fillRect/>
          </a:stretch>
        </p:blipFill>
        <p:spPr>
          <a:xfrm>
            <a:off x="128530" y="2858877"/>
            <a:ext cx="11883528" cy="40118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615" y="2083960"/>
            <a:ext cx="6559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Flutter</a:t>
            </a:r>
            <a:r>
              <a:rPr lang="zh-CN" altLang="en-US" sz="4800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进阶之路</a:t>
            </a: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744604" y="889000"/>
            <a:ext cx="4090415" cy="4778451"/>
            <a:chOff x="3082" y="1214"/>
            <a:chExt cx="1623" cy="1896"/>
          </a:xfrm>
        </p:grpSpPr>
        <p:grpSp>
          <p:nvGrpSpPr>
            <p:cNvPr id="14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65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5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5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7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1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2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3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2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4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5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8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0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9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65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6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B12353-C13C-A844-9AEE-0F582B091AD2}"/>
              </a:ext>
            </a:extLst>
          </p:cNvPr>
          <p:cNvSpPr txBox="1"/>
          <p:nvPr/>
        </p:nvSpPr>
        <p:spPr>
          <a:xfrm>
            <a:off x="3319642" y="2939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跨平台架构实现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B55AF6-937A-3243-934E-40AB9480CB64}"/>
              </a:ext>
            </a:extLst>
          </p:cNvPr>
          <p:cNvSpPr txBox="1"/>
          <p:nvPr/>
        </p:nvSpPr>
        <p:spPr>
          <a:xfrm>
            <a:off x="5350933" y="37365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————</a:t>
            </a:r>
            <a:r>
              <a:rPr kumimoji="1" lang="zh-CN" altLang="en-US" dirty="0"/>
              <a:t>祁志远</a:t>
            </a:r>
          </a:p>
        </p:txBody>
      </p:sp>
      <p:pic>
        <p:nvPicPr>
          <p:cNvPr id="465" name="图片 464">
            <a:extLst>
              <a:ext uri="{FF2B5EF4-FFF2-40B4-BE49-F238E27FC236}">
                <a16:creationId xmlns:a16="http://schemas.microsoft.com/office/drawing/2014/main" id="{64A2DD50-BB76-1541-A227-AF934FEF6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45" y="664451"/>
            <a:ext cx="1193800" cy="119380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1" cy="44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0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596351" y="741425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运行第一个</a:t>
            </a:r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617382-8844-DA45-9A8D-4985A8E00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93" y="1480090"/>
            <a:ext cx="7560921" cy="1320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08F0A-78C2-F943-B52B-3E1DAD24463B}"/>
              </a:ext>
            </a:extLst>
          </p:cNvPr>
          <p:cNvSpPr txBox="1"/>
          <p:nvPr/>
        </p:nvSpPr>
        <p:spPr>
          <a:xfrm>
            <a:off x="1619793" y="3230784"/>
            <a:ext cx="51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en" altLang="zh-Han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点击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en-US" altLang="zh-Hans" dirty="0" err="1">
                <a:solidFill>
                  <a:schemeClr val="bg1"/>
                </a:solidFill>
              </a:rPr>
              <a:t>yaml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选择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" altLang="zh-Hans" dirty="0">
                <a:solidFill>
                  <a:schemeClr val="bg1"/>
                </a:solidFill>
              </a:rPr>
              <a:t>packages get</a:t>
            </a:r>
            <a:r>
              <a:rPr kumimoji="1" lang="zh-Hans" altLang="en-US" dirty="0">
                <a:solidFill>
                  <a:schemeClr val="bg1"/>
                </a:solidFill>
              </a:rPr>
              <a:t>， </a:t>
            </a:r>
            <a:r>
              <a:rPr kumimoji="1" lang="zh-CN" altLang="en-US" dirty="0">
                <a:solidFill>
                  <a:schemeClr val="bg1"/>
                </a:solidFill>
              </a:rPr>
              <a:t>获取</a:t>
            </a:r>
            <a:r>
              <a:rPr kumimoji="1" lang="en-US" altLang="zh-CN" dirty="0">
                <a:solidFill>
                  <a:schemeClr val="bg1"/>
                </a:solidFill>
              </a:rPr>
              <a:t>packages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021656-9BD4-9B47-826A-46C67802AE45}"/>
              </a:ext>
            </a:extLst>
          </p:cNvPr>
          <p:cNvSpPr txBox="1"/>
          <p:nvPr/>
        </p:nvSpPr>
        <p:spPr>
          <a:xfrm>
            <a:off x="1619793" y="403012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Hans" dirty="0">
                <a:solidFill>
                  <a:schemeClr val="bg1"/>
                </a:solidFill>
              </a:rPr>
              <a:t>Flutter</a:t>
            </a:r>
          </a:p>
        </p:txBody>
      </p:sp>
    </p:spTree>
    <p:extLst>
      <p:ext uri="{BB962C8B-B14F-4D97-AF65-F5344CB8AC3E}">
        <p14:creationId xmlns:p14="http://schemas.microsoft.com/office/powerpoint/2010/main" val="5016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39226" y="148009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altLang="zh-Hans" sz="2400" dirty="0">
                <a:solidFill>
                  <a:schemeClr val="bg1"/>
                </a:solidFill>
              </a:rPr>
              <a:t>lutter</a:t>
            </a:r>
            <a:r>
              <a:rPr lang="zh-CN" altLang="en-US" sz="2400" dirty="0">
                <a:solidFill>
                  <a:schemeClr val="bg1"/>
                </a:solidFill>
              </a:rPr>
              <a:t>包管理和插件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C8FB64-F7E9-A44C-B926-8B5800A9EA9F}"/>
              </a:ext>
            </a:extLst>
          </p:cNvPr>
          <p:cNvSpPr txBox="1"/>
          <p:nvPr/>
        </p:nvSpPr>
        <p:spPr>
          <a:xfrm>
            <a:off x="1460232" y="1941755"/>
            <a:ext cx="8900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Flutter </a:t>
            </a:r>
            <a:r>
              <a:rPr lang="zh-CN" altLang="en-US" dirty="0"/>
              <a:t>已经有了一个丰富的开发者生态系统：开发人员已有大量可以使用的包和插件。</a:t>
            </a:r>
          </a:p>
          <a:p>
            <a:r>
              <a:rPr lang="zh-CN" altLang="en-US" dirty="0"/>
              <a:t>要添加包或插件，只需在应用程序的根目录下的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文件中包含依赖项即可。 然后从命令行或 </a:t>
            </a:r>
            <a:r>
              <a:rPr lang="en" altLang="zh-CN" dirty="0"/>
              <a:t>IDE </a:t>
            </a:r>
            <a:r>
              <a:rPr lang="zh-CN" altLang="en-US" dirty="0"/>
              <a:t>运行 </a:t>
            </a:r>
            <a:r>
              <a:rPr lang="en" altLang="zh-CN" dirty="0"/>
              <a:t>flutter packages get</a:t>
            </a:r>
            <a:r>
              <a:rPr lang="zh-CN" altLang="en" dirty="0"/>
              <a:t>，</a:t>
            </a:r>
            <a:r>
              <a:rPr lang="en" altLang="zh-CN" dirty="0"/>
              <a:t>Flutter </a:t>
            </a:r>
            <a:r>
              <a:rPr lang="zh-CN" altLang="en-US" dirty="0"/>
              <a:t>的工具将引入所有必需的依赖关系。</a:t>
            </a:r>
            <a:endParaRPr lang="en-US" altLang="zh-CN" dirty="0"/>
          </a:p>
          <a:p>
            <a:r>
              <a:rPr lang="zh-CN" altLang="en-US" dirty="0"/>
              <a:t>要将流行的图像选择器插件用于 </a:t>
            </a:r>
            <a:r>
              <a:rPr lang="en" altLang="zh-CN" dirty="0"/>
              <a:t>Flutter</a:t>
            </a:r>
            <a:r>
              <a:rPr lang="zh-CN" altLang="en" dirty="0"/>
              <a:t>，</a:t>
            </a:r>
            <a:r>
              <a:rPr lang="zh-CN" altLang="en-US" dirty="0"/>
              <a:t>只需在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中将其列为依赖项</a:t>
            </a:r>
          </a:p>
          <a:p>
            <a:r>
              <a:rPr lang="zh-CN" altLang="en-US" dirty="0"/>
              <a:t>然后运行 </a:t>
            </a:r>
            <a:r>
              <a:rPr lang="en" altLang="zh-CN" dirty="0"/>
              <a:t>flutter packages get </a:t>
            </a:r>
            <a:r>
              <a:rPr lang="zh-CN" altLang="en-US" dirty="0"/>
              <a:t>拉取所有依耐项，然后可以在 </a:t>
            </a:r>
            <a:r>
              <a:rPr lang="en" altLang="zh-CN" dirty="0"/>
              <a:t>Dart </a:t>
            </a:r>
            <a:r>
              <a:rPr lang="zh-CN" altLang="en-US" dirty="0"/>
              <a:t>中导入和使用它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0A3848-90FF-A846-9628-D72902F6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3" y="3716243"/>
            <a:ext cx="3239947" cy="7684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1753AD-900B-D247-BB07-3E1DE45D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31" y="3706767"/>
            <a:ext cx="2754775" cy="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0" cy="44855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</p:spTree>
    <p:extLst>
      <p:ext uri="{BB962C8B-B14F-4D97-AF65-F5344CB8AC3E}">
        <p14:creationId xmlns:p14="http://schemas.microsoft.com/office/powerpoint/2010/main" val="35773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FA8283-A9A5-3C4D-B618-C3ECAF87A11E}"/>
              </a:ext>
            </a:extLst>
          </p:cNvPr>
          <p:cNvSpPr txBox="1"/>
          <p:nvPr/>
        </p:nvSpPr>
        <p:spPr>
          <a:xfrm>
            <a:off x="1495304" y="1480090"/>
            <a:ext cx="912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为了在 </a:t>
            </a:r>
            <a:r>
              <a:rPr lang="en" altLang="zh-CN" dirty="0"/>
              <a:t>Android </a:t>
            </a:r>
            <a:r>
              <a:rPr lang="zh-CN" altLang="en-US" dirty="0"/>
              <a:t>和 </a:t>
            </a:r>
            <a:r>
              <a:rPr lang="en" altLang="zh-CN" dirty="0"/>
              <a:t>iOS </a:t>
            </a:r>
            <a:r>
              <a:rPr lang="zh-CN" altLang="en-US" dirty="0"/>
              <a:t>上提供对本机平台 </a:t>
            </a:r>
            <a:r>
              <a:rPr lang="en" altLang="zh-CN" dirty="0"/>
              <a:t>API </a:t>
            </a:r>
            <a:r>
              <a:rPr lang="zh-CN" altLang="en-US" dirty="0"/>
              <a:t>的访问，</a:t>
            </a:r>
            <a:r>
              <a:rPr lang="en" altLang="zh-CN" dirty="0"/>
              <a:t>Flutter </a:t>
            </a:r>
            <a:r>
              <a:rPr lang="zh-CN" altLang="en-US" dirty="0"/>
              <a:t>应用程序可以使用平台通道。 这允许 </a:t>
            </a:r>
            <a:r>
              <a:rPr lang="en" altLang="zh-CN" dirty="0"/>
              <a:t>Dart </a:t>
            </a:r>
            <a:r>
              <a:rPr lang="zh-CN" altLang="en-US" dirty="0"/>
              <a:t>代码将消息发送到 </a:t>
            </a:r>
            <a:r>
              <a:rPr lang="en" altLang="zh-CN" dirty="0"/>
              <a:t>iOS </a:t>
            </a:r>
            <a:r>
              <a:rPr lang="zh-CN" altLang="en-US" dirty="0"/>
              <a:t>或 </a:t>
            </a:r>
            <a:r>
              <a:rPr lang="en" altLang="zh-CN" dirty="0"/>
              <a:t>Android </a:t>
            </a:r>
            <a:r>
              <a:rPr lang="zh-CN" altLang="en-US" dirty="0"/>
              <a:t>宿主应用。 许多可用的开源插件都是使用平台通道上的消息传递构建的。</a:t>
            </a:r>
            <a:endParaRPr lang="en-US" altLang="zh-CN" dirty="0"/>
          </a:p>
          <a:p>
            <a:r>
              <a:rPr kumimoji="1" lang="en-US" altLang="zh-CN" dirty="0">
                <a:solidFill>
                  <a:schemeClr val="accent6"/>
                </a:solidFill>
              </a:rPr>
              <a:t>Flutter</a:t>
            </a:r>
            <a:r>
              <a:rPr kumimoji="1" lang="zh-CN" altLang="en-US" dirty="0">
                <a:solidFill>
                  <a:schemeClr val="accent6"/>
                </a:solidFill>
              </a:rPr>
              <a:t>界面调用包名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6B8FA4-DF70-1B44-9B94-A9926803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04" y="2709946"/>
            <a:ext cx="3942626" cy="578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CC633A-555C-BE4D-9977-8B6E4062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04" y="3288198"/>
            <a:ext cx="3942626" cy="2430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667794-3D37-3945-9C3B-551C6E23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578" y="3179626"/>
            <a:ext cx="3864739" cy="25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iOS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503D8-89A1-2044-95EF-4DDE7DFF4F8E}"/>
              </a:ext>
            </a:extLst>
          </p:cNvPr>
          <p:cNvSpPr txBox="1"/>
          <p:nvPr/>
        </p:nvSpPr>
        <p:spPr>
          <a:xfrm>
            <a:off x="2190690" y="1502566"/>
            <a:ext cx="71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iOS</a:t>
            </a:r>
            <a:r>
              <a:rPr kumimoji="1" lang="zh-Hans" altLang="en-US" dirty="0">
                <a:solidFill>
                  <a:schemeClr val="accent6"/>
                </a:solidFill>
              </a:rPr>
              <a:t>  </a:t>
            </a:r>
            <a:r>
              <a:rPr lang="en" altLang="zh-CN" dirty="0" err="1">
                <a:solidFill>
                  <a:schemeClr val="accent6"/>
                </a:solidFill>
              </a:rPr>
              <a:t>AppDelegate</a:t>
            </a:r>
            <a:r>
              <a:rPr kumimoji="1" lang="zh-CN" altLang="en-US" dirty="0"/>
              <a:t>设置监听对象，并实现对应方法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D499EC-900C-7742-A3B3-ECBAE07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4" y="1859753"/>
            <a:ext cx="7191496" cy="41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Android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516816" y="1480090"/>
            <a:ext cx="907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Android</a:t>
            </a:r>
            <a:r>
              <a:rPr lang="zh-Hans" altLang="en-US" dirty="0"/>
              <a:t> </a:t>
            </a:r>
            <a:r>
              <a:rPr lang="zh-CN" altLang="en-US" dirty="0"/>
              <a:t>的</a:t>
            </a:r>
            <a:r>
              <a:rPr lang="en" altLang="zh-CN" dirty="0" err="1"/>
              <a:t>MainActivity</a:t>
            </a:r>
            <a:r>
              <a:rPr kumimoji="1" lang="zh-CN" altLang="en-US" dirty="0"/>
              <a:t>设置监听对象，并实现对应方法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1C06B-6097-D745-B822-A00A6117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1" y="1849422"/>
            <a:ext cx="4425121" cy="40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</a:t>
            </a:r>
            <a:r>
              <a:rPr lang="en" altLang="zh-CN" dirty="0"/>
              <a:t>Android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检查 </a:t>
            </a:r>
            <a:r>
              <a:rPr lang="en" altLang="zh-CN" dirty="0"/>
              <a:t>App Manifest</a:t>
            </a:r>
            <a:r>
              <a:rPr lang="zh-CN" altLang="en" dirty="0"/>
              <a:t>，</a:t>
            </a:r>
            <a:r>
              <a:rPr lang="zh-CN" altLang="en-US" dirty="0"/>
              <a:t>设置应用的名称及用户访问权限。</a:t>
            </a:r>
          </a:p>
          <a:p>
            <a:r>
              <a:rPr lang="zh-CN" altLang="en-US" dirty="0"/>
              <a:t>查看构建配置，配置报名，版本号等</a:t>
            </a:r>
          </a:p>
          <a:p>
            <a:r>
              <a:rPr lang="zh-CN" altLang="en-US" dirty="0"/>
              <a:t>添加启动图标及启动页，将对应的启动图标放入对应的文件</a:t>
            </a:r>
          </a:p>
          <a:p>
            <a:r>
              <a:rPr lang="en" altLang="zh-CN" dirty="0"/>
              <a:t>app</a:t>
            </a:r>
            <a:r>
              <a:rPr lang="zh-CN" altLang="en-US" dirty="0"/>
              <a:t>签名，创建 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引用应用程序中的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dirty="0" err="1"/>
              <a:t>gradle</a:t>
            </a:r>
            <a:r>
              <a:rPr lang="zh-CN" altLang="en-US" dirty="0"/>
              <a:t>中配置签名</a:t>
            </a:r>
          </a:p>
          <a:p>
            <a:r>
              <a:rPr lang="zh-CN" altLang="en-US" dirty="0"/>
              <a:t>构建一个发布版（</a:t>
            </a:r>
            <a:r>
              <a:rPr lang="en" altLang="zh-CN" dirty="0"/>
              <a:t>release</a:t>
            </a:r>
            <a:r>
              <a:rPr lang="zh-CN" altLang="en" dirty="0"/>
              <a:t>）</a:t>
            </a:r>
            <a:r>
              <a:rPr lang="en" altLang="zh-CN" dirty="0"/>
              <a:t>APK</a:t>
            </a:r>
          </a:p>
          <a:p>
            <a:r>
              <a:rPr lang="en" altLang="zh-CN" dirty="0"/>
              <a:t>  </a:t>
            </a:r>
            <a:r>
              <a:rPr lang="zh-CN" altLang="en-US" dirty="0"/>
              <a:t>运行</a:t>
            </a:r>
            <a:r>
              <a:rPr lang="en" altLang="zh-CN" dirty="0"/>
              <a:t>flutter build </a:t>
            </a:r>
            <a:r>
              <a:rPr lang="en" altLang="zh-CN" dirty="0" err="1"/>
              <a:t>apk</a:t>
            </a:r>
            <a:r>
              <a:rPr lang="en" altLang="zh-CN" dirty="0"/>
              <a:t> (flutter build </a:t>
            </a:r>
            <a:r>
              <a:rPr lang="zh-CN" altLang="en-US" dirty="0"/>
              <a:t>默认会包含 </a:t>
            </a:r>
            <a:r>
              <a:rPr lang="en-US" altLang="zh-CN" dirty="0"/>
              <a:t>--</a:t>
            </a:r>
            <a:r>
              <a:rPr lang="en" altLang="zh-CN" dirty="0"/>
              <a:t>release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在设备上安装发行版</a:t>
            </a:r>
            <a:r>
              <a:rPr lang="en" altLang="zh-CN" dirty="0"/>
              <a:t>APK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APK</a:t>
            </a:r>
            <a:r>
              <a:rPr lang="zh-CN" altLang="en-US" dirty="0"/>
              <a:t>发布到应用商店</a:t>
            </a:r>
          </a:p>
        </p:txBody>
      </p:sp>
    </p:spTree>
    <p:extLst>
      <p:ext uri="{BB962C8B-B14F-4D97-AF65-F5344CB8AC3E}">
        <p14:creationId xmlns:p14="http://schemas.microsoft.com/office/powerpoint/2010/main" val="19085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发布的</a:t>
            </a:r>
            <a:r>
              <a:rPr lang="en" altLang="zh-CN" dirty="0"/>
              <a:t>IOS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准备账号，</a:t>
            </a:r>
          </a:p>
          <a:p>
            <a:r>
              <a:rPr lang="zh-CN" altLang="en-US" dirty="0"/>
              <a:t>在</a:t>
            </a:r>
            <a:r>
              <a:rPr lang="en" altLang="zh-CN" dirty="0"/>
              <a:t>iTunes Connect</a:t>
            </a:r>
            <a:r>
              <a:rPr lang="zh-CN" altLang="en-US" dirty="0"/>
              <a:t>上注册您的应用程序，</a:t>
            </a:r>
          </a:p>
          <a:p>
            <a:r>
              <a:rPr lang="zh-CN" altLang="en-US" dirty="0"/>
              <a:t>注册一个 </a:t>
            </a:r>
            <a:r>
              <a:rPr lang="en" altLang="zh-CN" dirty="0"/>
              <a:t>Bundle ID</a:t>
            </a:r>
            <a:r>
              <a:rPr lang="zh-CN" altLang="en" dirty="0"/>
              <a:t>，</a:t>
            </a:r>
          </a:p>
          <a:p>
            <a:r>
              <a:rPr lang="zh-CN" altLang="en-US" dirty="0"/>
              <a:t>配置对应证书，</a:t>
            </a:r>
          </a:p>
          <a:p>
            <a:r>
              <a:rPr lang="zh-CN" altLang="en-US" dirty="0"/>
              <a:t>在</a:t>
            </a:r>
            <a:r>
              <a:rPr lang="en" altLang="zh-CN" dirty="0" err="1"/>
              <a:t>Xcode</a:t>
            </a:r>
            <a:r>
              <a:rPr lang="zh-CN" altLang="en-US" dirty="0"/>
              <a:t>中配置对应的应用名，版本号，证书，添加应用的图标，及启动页等</a:t>
            </a:r>
          </a:p>
          <a:p>
            <a:r>
              <a:rPr lang="zh-CN" altLang="en-US" dirty="0"/>
              <a:t>先在应用程序目录编译</a:t>
            </a:r>
            <a:r>
              <a:rPr lang="en" altLang="zh-CN" dirty="0"/>
              <a:t>flutter build </a:t>
            </a:r>
            <a:r>
              <a:rPr lang="en" altLang="zh-CN" dirty="0" err="1"/>
              <a:t>ios</a:t>
            </a:r>
            <a:endParaRPr lang="en" altLang="zh-CN" dirty="0"/>
          </a:p>
          <a:p>
            <a:r>
              <a:rPr lang="zh-CN" altLang="en-US" dirty="0"/>
              <a:t>为确保</a:t>
            </a:r>
            <a:r>
              <a:rPr lang="en" altLang="zh-CN" dirty="0" err="1"/>
              <a:t>Xcode</a:t>
            </a:r>
            <a:r>
              <a:rPr lang="zh-CN" altLang="en-US" dirty="0"/>
              <a:t>刷新</a:t>
            </a:r>
            <a:r>
              <a:rPr lang="en" altLang="zh-CN" dirty="0"/>
              <a:t>release</a:t>
            </a:r>
            <a:r>
              <a:rPr lang="zh-CN" altLang="en-US" dirty="0"/>
              <a:t>模式配置，关闭并重新打开</a:t>
            </a:r>
            <a:r>
              <a:rPr lang="en" altLang="zh-CN" dirty="0" err="1"/>
              <a:t>Xcode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接着在</a:t>
            </a:r>
            <a:r>
              <a:rPr lang="en" altLang="zh-CN" dirty="0" err="1"/>
              <a:t>Xcode</a:t>
            </a:r>
            <a:r>
              <a:rPr lang="zh-CN" altLang="en-US" dirty="0"/>
              <a:t>中打包，上架。</a:t>
            </a:r>
          </a:p>
        </p:txBody>
      </p:sp>
    </p:spTree>
    <p:extLst>
      <p:ext uri="{BB962C8B-B14F-4D97-AF65-F5344CB8AC3E}">
        <p14:creationId xmlns:p14="http://schemas.microsoft.com/office/powerpoint/2010/main" val="22700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70" y="2349097"/>
            <a:ext cx="11883528" cy="4911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>
              <a:spLocks noEditPoints="1"/>
            </p:cNvSpPr>
            <p:nvPr/>
          </p:nvSpPr>
          <p:spPr bwMode="auto"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853" h="109086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感谢你的</a:t>
            </a:r>
            <a:r>
              <a:rPr lang="zh-CN" altLang="en-US" sz="5400" dirty="0">
                <a:solidFill>
                  <a:srgbClr val="FFC000"/>
                </a:solidFill>
                <a:cs typeface="+mn-ea"/>
                <a:sym typeface="+mn-lt"/>
              </a:rPr>
              <a:t>耐心</a:t>
            </a:r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倾听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6058" y="3156263"/>
            <a:ext cx="28208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zh-CN" altLang="en-US" sz="8800" dirty="0">
                <a:solidFill>
                  <a:srgbClr val="FFC000"/>
                </a:solidFill>
                <a:cs typeface="+mn-ea"/>
                <a:sym typeface="+mn-lt"/>
              </a:rPr>
              <a:t>录</a:t>
            </a:r>
            <a:endParaRPr lang="en-US" altLang="zh-CN" sz="88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44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44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93" y="1467275"/>
            <a:ext cx="485268" cy="4852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7" y="2152976"/>
            <a:ext cx="499735" cy="4997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3" y="2901136"/>
            <a:ext cx="510254" cy="5102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70" y="3617556"/>
            <a:ext cx="462230" cy="462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D6C75C-3A3C-9642-B3B2-47D2824EFFC4}"/>
              </a:ext>
            </a:extLst>
          </p:cNvPr>
          <p:cNvSpPr txBox="1"/>
          <p:nvPr/>
        </p:nvSpPr>
        <p:spPr>
          <a:xfrm>
            <a:off x="6574145" y="15252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0EBD-EFC0-7142-9DD1-451504B9904C}"/>
              </a:ext>
            </a:extLst>
          </p:cNvPr>
          <p:cNvSpPr txBox="1"/>
          <p:nvPr/>
        </p:nvSpPr>
        <p:spPr>
          <a:xfrm>
            <a:off x="6609392" y="2218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开发环境搭建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7BCB1-ABEE-A54B-97C2-04CBAF5A0623}"/>
              </a:ext>
            </a:extLst>
          </p:cNvPr>
          <p:cNvSpPr txBox="1"/>
          <p:nvPr/>
        </p:nvSpPr>
        <p:spPr>
          <a:xfrm>
            <a:off x="6574145" y="30420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常用组件讲解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20892-3CB8-2D41-9F9C-0953BDB8ED94}"/>
              </a:ext>
            </a:extLst>
          </p:cNvPr>
          <p:cNvSpPr txBox="1"/>
          <p:nvPr/>
        </p:nvSpPr>
        <p:spPr>
          <a:xfrm>
            <a:off x="6574145" y="3664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具体使用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D12E66-A922-774C-BFB0-15E954815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48" y="674024"/>
            <a:ext cx="2552700" cy="255270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5A657-E11D-9847-98E5-63606772D8E6}"/>
              </a:ext>
            </a:extLst>
          </p:cNvPr>
          <p:cNvSpPr txBox="1"/>
          <p:nvPr/>
        </p:nvSpPr>
        <p:spPr>
          <a:xfrm>
            <a:off x="1514475" y="1800224"/>
            <a:ext cx="75152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/>
              <a:t>        </a:t>
            </a:r>
            <a:r>
              <a:rPr lang="en" altLang="zh-CN" sz="2000" dirty="0"/>
              <a:t>Flutter</a:t>
            </a:r>
            <a:r>
              <a:rPr lang="zh-CN" altLang="en-US" sz="2000" dirty="0"/>
              <a:t>是</a:t>
            </a:r>
            <a:r>
              <a:rPr lang="en" altLang="zh-CN" sz="2000" dirty="0"/>
              <a:t>Google</a:t>
            </a:r>
            <a:r>
              <a:rPr lang="zh-CN" altLang="en-US" sz="2000" dirty="0"/>
              <a:t>使用</a:t>
            </a:r>
            <a:r>
              <a:rPr lang="en" altLang="zh-CN" sz="2000" dirty="0"/>
              <a:t>Dart</a:t>
            </a:r>
            <a:r>
              <a:rPr lang="zh-CN" altLang="en-US" sz="2000" dirty="0"/>
              <a:t>语言开发的移动应用开发框架，</a:t>
            </a:r>
            <a:r>
              <a:rPr lang="zh-CN" altLang="en-US" dirty="0"/>
              <a:t>移动</a:t>
            </a:r>
            <a:r>
              <a:rPr lang="en" altLang="zh-CN" dirty="0"/>
              <a:t>UI</a:t>
            </a:r>
            <a:r>
              <a:rPr lang="zh-CN" altLang="en-US" dirty="0"/>
              <a:t>框架，可以快速在</a:t>
            </a:r>
            <a:r>
              <a:rPr lang="en" altLang="zh-CN" dirty="0"/>
              <a:t>iOS</a:t>
            </a:r>
            <a:r>
              <a:rPr lang="zh-CN" altLang="en-US" dirty="0"/>
              <a:t>和</a:t>
            </a:r>
            <a:r>
              <a:rPr lang="en" altLang="zh-CN" dirty="0"/>
              <a:t>Android</a:t>
            </a:r>
            <a:r>
              <a:rPr lang="zh-CN" altLang="en-US" dirty="0"/>
              <a:t>上构建高质量的原生用户界面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Flutter</a:t>
            </a:r>
            <a:r>
              <a:rPr lang="zh-CN" altLang="en-US" dirty="0"/>
              <a:t>可以与现有的代码一起工作。在全世界，</a:t>
            </a:r>
            <a:r>
              <a:rPr lang="en" altLang="zh-CN" dirty="0"/>
              <a:t>Flutter</a:t>
            </a:r>
            <a:r>
              <a:rPr lang="zh-CN" altLang="en-US" dirty="0"/>
              <a:t>正在被越来越多的开发者和组织使用，并且</a:t>
            </a:r>
            <a:r>
              <a:rPr lang="en" altLang="zh-CN" dirty="0"/>
              <a:t>Flutter</a:t>
            </a:r>
            <a:r>
              <a:rPr lang="zh-CN" altLang="en-US" dirty="0"/>
              <a:t>是完全免费、开源的。</a:t>
            </a:r>
            <a:endParaRPr kumimoji="1"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909927" y="148009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解读重要三点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跨平台：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Android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iOS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Fuchsia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2.</a:t>
            </a:r>
            <a:r>
              <a:rPr kumimoji="1" lang="zh-CN" altLang="en-US" dirty="0"/>
              <a:t>原生用户界面：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它是原生的，让我们体验更好，性能更好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3.</a:t>
            </a:r>
            <a:r>
              <a:rPr kumimoji="1" lang="zh-CN" altLang="en-US" dirty="0"/>
              <a:t>开源免费：完全开源，可以进行商用</a:t>
            </a:r>
          </a:p>
        </p:txBody>
      </p:sp>
    </p:spTree>
    <p:extLst>
      <p:ext uri="{BB962C8B-B14F-4D97-AF65-F5344CB8AC3E}">
        <p14:creationId xmlns:p14="http://schemas.microsoft.com/office/powerpoint/2010/main" val="2717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06401" y="1480090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与主流框架对比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Cordova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混合式开发框架（</a:t>
            </a:r>
            <a:r>
              <a:rPr kumimoji="1" lang="en-US" altLang="zh-CN" dirty="0"/>
              <a:t>Hybrid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en-US" altLang="zh-CN" dirty="0"/>
              <a:t>pp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5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RN(React</a:t>
            </a:r>
            <a:r>
              <a:rPr kumimoji="1" lang="zh-Hans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Hans" sz="2000" dirty="0">
                <a:solidFill>
                  <a:srgbClr val="FF0000"/>
                </a:solidFill>
              </a:rPr>
              <a:t>Native)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生成原生</a:t>
            </a:r>
            <a:r>
              <a:rPr kumimoji="1" lang="en-US" altLang="zh-CN" dirty="0"/>
              <a:t>APP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但以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为基础嵌入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32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Flutter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在渲染技术上，选择自己的</a:t>
            </a:r>
            <a:r>
              <a:rPr kumimoji="1" lang="en-US" altLang="zh-Hans" dirty="0"/>
              <a:t>GDI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9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089474" y="148009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120fps</a:t>
            </a:r>
            <a:r>
              <a:rPr kumimoji="1" lang="zh-CN" altLang="en-US" sz="2000" dirty="0">
                <a:solidFill>
                  <a:schemeClr val="tx2"/>
                </a:solidFill>
              </a:rPr>
              <a:t>超高性能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35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Flutter</a:t>
            </a:r>
            <a:r>
              <a:rPr kumimoji="1" lang="zh-Hans" altLang="en-US" sz="2000" dirty="0">
                <a:solidFill>
                  <a:schemeClr val="tx2"/>
                </a:solidFill>
              </a:rPr>
              <a:t> </a:t>
            </a:r>
            <a:r>
              <a:rPr kumimoji="1" lang="zh-CN" altLang="en-US" sz="2000" dirty="0">
                <a:solidFill>
                  <a:schemeClr val="tx2"/>
                </a:solidFill>
              </a:rPr>
              <a:t>技术的生态环境</a:t>
            </a:r>
            <a:r>
              <a:rPr kumimoji="1" lang="zh-Hans" altLang="en-US" sz="2000" dirty="0">
                <a:solidFill>
                  <a:schemeClr val="tx2"/>
                </a:solidFill>
              </a:rPr>
              <a:t>  </a:t>
            </a:r>
            <a:endParaRPr kumimoji="1" lang="en-US" altLang="zh-Hans" sz="2000" dirty="0">
              <a:solidFill>
                <a:schemeClr val="tx2"/>
              </a:solidFill>
            </a:endParaRPr>
          </a:p>
          <a:p>
            <a:r>
              <a:rPr kumimoji="1" lang="zh-CN" altLang="en" sz="2000" dirty="0">
                <a:solidFill>
                  <a:schemeClr val="tx2"/>
                </a:solidFill>
              </a:rPr>
              <a:t>插件</a:t>
            </a:r>
            <a:r>
              <a:rPr kumimoji="1" lang="zh-CN" altLang="en-US" sz="2000" dirty="0">
                <a:solidFill>
                  <a:schemeClr val="tx2"/>
                </a:solidFill>
              </a:rPr>
              <a:t>汇总地址</a:t>
            </a:r>
            <a:r>
              <a:rPr lang="zh-CN" altLang="en-US" b="1" dirty="0"/>
              <a:t>：</a:t>
            </a:r>
            <a:r>
              <a:rPr lang="en" altLang="zh-CN" dirty="0">
                <a:solidFill>
                  <a:schemeClr val="bg1"/>
                </a:solidFill>
                <a:hlinkClick r:id="rId4"/>
              </a:rPr>
              <a:t>https://github.com/Solido/awesome-flutter</a:t>
            </a:r>
            <a:endParaRPr lang="en" altLang="zh-CN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开发适合的人群</a:t>
            </a:r>
          </a:p>
        </p:txBody>
      </p:sp>
    </p:spTree>
    <p:extLst>
      <p:ext uri="{BB962C8B-B14F-4D97-AF65-F5344CB8AC3E}">
        <p14:creationId xmlns:p14="http://schemas.microsoft.com/office/powerpoint/2010/main" val="308902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10264" y="741425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开发语言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28E609-DD7D-D746-9B15-24EAE4AF2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97" y="1480090"/>
            <a:ext cx="7522628" cy="42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431445" y="1480090"/>
            <a:ext cx="298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2400" dirty="0"/>
              <a:t>Flutter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开发环境搭建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Hans" altLang="en-US" b="1" dirty="0"/>
              <a:t>、</a:t>
            </a:r>
            <a:r>
              <a:rPr lang="zh-CN" altLang="en-US" b="1" dirty="0"/>
              <a:t>配置国内镜像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6344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2</a:t>
            </a:r>
            <a:r>
              <a:rPr lang="zh-Hans" altLang="en-US" b="1" dirty="0"/>
              <a:t>、</a:t>
            </a:r>
            <a:r>
              <a:rPr lang="en" altLang="zh-CN" b="1" dirty="0"/>
              <a:t>Flutter SDK</a:t>
            </a:r>
            <a:r>
              <a:rPr lang="zh-CN" altLang="en-US" b="1" dirty="0"/>
              <a:t>安装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0923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lang="zh-CN" altLang="en-US" b="1" dirty="0"/>
              <a:t>执行</a:t>
            </a:r>
            <a:r>
              <a:rPr lang="en" altLang="zh-CN" b="1" dirty="0"/>
              <a:t>flutter doctor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304209-148E-1143-8CF0-D6C147263398}"/>
              </a:ext>
            </a:extLst>
          </p:cNvPr>
          <p:cNvSpPr txBox="1"/>
          <p:nvPr/>
        </p:nvSpPr>
        <p:spPr>
          <a:xfrm>
            <a:off x="5695370" y="213030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4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iOS</a:t>
            </a:r>
            <a:r>
              <a:rPr lang="zh-CN" altLang="en-US" b="1" dirty="0"/>
              <a:t>开发依赖项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E0A4A2-BB35-CC48-A1A8-BC8D7387CF8B}"/>
              </a:ext>
            </a:extLst>
          </p:cNvPr>
          <p:cNvSpPr txBox="1"/>
          <p:nvPr/>
        </p:nvSpPr>
        <p:spPr>
          <a:xfrm>
            <a:off x="5695370" y="263985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Android</a:t>
            </a:r>
            <a:r>
              <a:rPr lang="zh-CN" altLang="en-US" b="1" dirty="0"/>
              <a:t>开发依赖项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2CA6D6-4B9E-EA4A-AA71-3D7E007647A4}"/>
              </a:ext>
            </a:extLst>
          </p:cNvPr>
          <p:cNvSpPr txBox="1"/>
          <p:nvPr/>
        </p:nvSpPr>
        <p:spPr>
          <a:xfrm>
            <a:off x="5695370" y="30923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Hans" altLang="en-US" b="1" dirty="0"/>
              <a:t>、</a:t>
            </a:r>
            <a:r>
              <a:rPr lang="zh-CN" altLang="en-US" b="1" dirty="0"/>
              <a:t>准备就绪</a:t>
            </a:r>
          </a:p>
        </p:txBody>
      </p:sp>
    </p:spTree>
    <p:extLst>
      <p:ext uri="{BB962C8B-B14F-4D97-AF65-F5344CB8AC3E}">
        <p14:creationId xmlns:p14="http://schemas.microsoft.com/office/powerpoint/2010/main" val="2055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95988" y="741425"/>
            <a:ext cx="228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sz="2400" dirty="0"/>
              <a:t>框架概览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580289"/>
            <a:ext cx="7974351" cy="46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680</Words>
  <Application>Microsoft Macintosh PowerPoint</Application>
  <PresentationFormat>宽屏</PresentationFormat>
  <Paragraphs>105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幼圆</vt:lpstr>
      <vt:lpstr>Calibri</vt:lpstr>
      <vt:lpstr>Arial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用户</cp:lastModifiedBy>
  <cp:revision>85</cp:revision>
  <dcterms:created xsi:type="dcterms:W3CDTF">2015-12-25T04:35:00Z</dcterms:created>
  <dcterms:modified xsi:type="dcterms:W3CDTF">2019-01-01T10:52:32Z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